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9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100"/>
      <p:bold r:id="rId101"/>
      <p:italic r:id="rId102"/>
      <p:boldItalic r:id="rId103"/>
    </p:embeddedFont>
    <p:embeddedFont>
      <p:font typeface="IBM Plex Mono Medium" panose="020B0509050203000203" pitchFamily="49" charset="77"/>
      <p:regular r:id="rId104"/>
      <p:bold r:id="rId105"/>
      <p:italic r:id="rId106"/>
      <p:boldItalic r:id="rId107"/>
    </p:embeddedFont>
    <p:embeddedFont>
      <p:font typeface="Public Sans" pitchFamily="2" charset="77"/>
      <p:regular r:id="rId108"/>
      <p:bold r:id="rId109"/>
      <p:italic r:id="rId110"/>
      <p:boldItalic r:id="rId111"/>
    </p:embeddedFont>
    <p:embeddedFont>
      <p:font typeface="Public Sans ExtraBold" pitchFamily="2" charset="77"/>
      <p:bold r:id="rId112"/>
      <p:italic r:id="rId113"/>
      <p:boldItalic r:id="rId114"/>
    </p:embeddedFont>
    <p:embeddedFont>
      <p:font typeface="Public Sans ExtraLight" pitchFamily="2" charset="77"/>
      <p:regular r:id="rId115"/>
      <p:bold r:id="rId116"/>
      <p:italic r:id="rId117"/>
      <p:boldItalic r:id="rId118"/>
    </p:embeddedFont>
    <p:embeddedFont>
      <p:font typeface="Public Sans Light" pitchFamily="2" charset="77"/>
      <p:regular r:id="rId119"/>
      <p:bold r:id="rId120"/>
      <p:italic r:id="rId121"/>
      <p:boldItalic r:id="rId122"/>
    </p:embeddedFont>
    <p:embeddedFont>
      <p:font typeface="Public Sans Medium" pitchFamily="2" charset="77"/>
      <p:regular r:id="rId123"/>
      <p:bold r:id="rId124"/>
      <p:italic r:id="rId125"/>
      <p:boldItalic r:id="rId126"/>
    </p:embeddedFont>
    <p:embeddedFont>
      <p:font typeface="Public Sans Thin" pitchFamily="2" charset="77"/>
      <p:regular r:id="rId127"/>
      <p:bold r:id="rId128"/>
      <p:italic r:id="rId129"/>
      <p:boldItalic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Williams - Q2AACB" initials="" lastIdx="5" clrIdx="0"/>
  <p:cmAuthor id="1" name="danielowilliams" initials="d" lastIdx="1" clrIdx="1">
    <p:extLst>
      <p:ext uri="{19B8F6BF-5375-455C-9EA6-DF929625EA0E}">
        <p15:presenceInfo xmlns:p15="http://schemas.microsoft.com/office/powerpoint/2012/main" userId="danielowilliam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74"/>
  </p:normalViewPr>
  <p:slideViewPr>
    <p:cSldViewPr snapToGrid="0">
      <p:cViewPr varScale="1">
        <p:scale>
          <a:sx n="122" d="100"/>
          <a:sy n="122" d="100"/>
        </p:scale>
        <p:origin x="216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font" Target="fonts/font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font" Target="fonts/font29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font" Target="fonts/font25.fntdata"/><Relationship Id="rId129" Type="http://schemas.openxmlformats.org/officeDocument/2006/relationships/font" Target="fonts/font3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31.fntdata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2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2.fntdata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font" Target="fonts/font13.fntdata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8efe9e70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c8efe9e70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c8efe9e70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c8efe9e70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7677cb89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7677cb89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c8efe9e7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c8efe9e7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7677cb89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7677cb89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7677cb894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7677cb894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c8efe9e70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c8efe9e70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c8efe9e7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c8efe9e7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c8efe9e70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c8efe9e70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c8efe9e7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c8efe9e7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c8efe9e7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c8efe9e7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c8efe9e7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c8efe9e7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c8efe9e7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c8efe9e7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c8efe9e7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c8efe9e7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c8efe9e70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c8efe9e70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c8efe9e70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c8efe9e70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c8efe9e70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c8efe9e70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c8efe9e70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c8efe9e70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c8efe9e70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c8efe9e70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c8efe9e70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c8efe9e70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c8efe9e7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c8efe9e7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c8efe9e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c8efe9e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c8efe9e7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c8efe9e7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c8efe9e7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cc8efe9e7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c8efe9e7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c8efe9e7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c8efe9e7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c8efe9e7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c8efe9e7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c8efe9e7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c8efe9e70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c8efe9e70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c8efe9e7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c8efe9e7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c8efe9e70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c8efe9e70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c8efe9e7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cc8efe9e7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c8efe9e7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c8efe9e7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c8efe9e7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cc8efe9e7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c8efe9e70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c8efe9e70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c8efe9e7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cc8efe9e7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c8efe9e70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c8efe9e70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c8efe9e70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cc8efe9e70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c8efe9e7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c8efe9e7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c8efe9e7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c8efe9e7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c8efe9e7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cc8efe9e7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c8efe9e70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c8efe9e70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c8efe9e70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cc8efe9e70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c8efe9e7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c8efe9e7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c8efe9e70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c8efe9e70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c8efe9e70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c8efe9e70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c8efe9e70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c8efe9e70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c8efe9e70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c8efe9e70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c8efe9e7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c8efe9e7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c8efe9e70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c8efe9e70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c8efe9e7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c8efe9e7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c8efe9e7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cc8efe9e7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7677cb8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7677cb8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c8efe9e70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cc8efe9e70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c8efe9e7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cc8efe9e7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c8efe9e7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c8efe9e7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c8efe9e70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c8efe9e70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c8efe9e70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c8efe9e70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c8efe9e70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c8efe9e70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c8efe9e7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c8efe9e7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c8efe9e70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c8efe9e70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c8efe9e70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c8efe9e70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c8efe9e70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c8efe9e70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7677cb8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7677cb8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c8efe9e70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c8efe9e70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c8efe9e70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cc8efe9e70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c8efe9e70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cc8efe9e70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cc8efe9e70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cc8efe9e70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c8efe9e70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cc8efe9e70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c8efe9e7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cc8efe9e7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cc8efe9e70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cc8efe9e70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c8efe9e70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cc8efe9e70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cc8efe9e70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cc8efe9e70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cc8efe9e70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cc8efe9e70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7677cb89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7677cb89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c8efe9e7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cc8efe9e7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c8efe9e70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c8efe9e70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cc8efe9e70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cc8efe9e70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cc8efe9e70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cc8efe9e70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c8efe9e7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cc8efe9e7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cc8efe9e7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cc8efe9e7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cc8efe9e70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cc8efe9e70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cc8efe9e7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cc8efe9e70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c8efe9e70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cc8efe9e70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c8efe9e7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cc8efe9e7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c8efe9e70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c8efe9e70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 visually impaired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(3 blind, 2 low vision)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motor impairment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with mental health conditions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(ADHD, anxiety, depression)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cc8efe9e70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cc8efe9e70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c8efe9e70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cc8efe9e70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c8efe9e7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c8efe9e7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cc8efe9e70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cc8efe9e70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cc8efe9e70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cc8efe9e70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update: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Devices and user agents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4 screen readers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1 screen magnification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Mobile and desktop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301" name="Google Shape;301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2293200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28519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3443500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402687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update: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2"/>
                </a:solidFill>
              </a:rPr>
              <a:t>More to come!</a:t>
            </a:r>
            <a:endParaRPr sz="3200">
              <a:solidFill>
                <a:schemeClr val="accen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8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 discussions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358625" y="1972900"/>
            <a:ext cx="42135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Common feedback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CUI banner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Glossary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Spinner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Tabs → proposal phase</a:t>
            </a:r>
            <a:endParaRPr sz="2400">
              <a:solidFill>
                <a:schemeClr val="accen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9" name="Google Shape;319;p55"/>
          <p:cNvSpPr txBox="1"/>
          <p:nvPr/>
        </p:nvSpPr>
        <p:spPr>
          <a:xfrm>
            <a:off x="4353300" y="1972900"/>
            <a:ext cx="45756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Toast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Toggle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Quote with attribution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Skipto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Sidebar primary navigation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8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discussions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26" name="Google Shape;326;p56"/>
          <p:cNvSpPr txBox="1"/>
          <p:nvPr/>
        </p:nvSpPr>
        <p:spPr>
          <a:xfrm>
            <a:off x="358625" y="1972900"/>
            <a:ext cx="42135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Dull colors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Designing for stress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56"/>
          <p:cNvSpPr txBox="1"/>
          <p:nvPr/>
        </p:nvSpPr>
        <p:spPr>
          <a:xfrm>
            <a:off x="4353300" y="1972900"/>
            <a:ext cx="45756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WCAG 2.2 Open discussion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ublic Sans"/>
              <a:buChar char="●"/>
            </a:pPr>
            <a:r>
              <a:rPr lang="en" sz="24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Content and WCAG</a:t>
            </a:r>
            <a:endParaRPr sz="24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Introducing Web Components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34" name="Google Shape;33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under the hood on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web page?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40" name="Google Shape;3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Look at the source of any page and you’ll find stuff like this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46" name="Google Shape;34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47" name="Google Shape;347;p59" descr="The USWDS homepage next to code from the source of the p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311700" y="1948125"/>
            <a:ext cx="8520600" cy="26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&lt;brackety stuff&gt;</a:t>
            </a:r>
            <a:endParaRPr sz="28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53" name="Google Shape;35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311700" y="1948125"/>
            <a:ext cx="8520600" cy="26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&lt;brackety stuff&gt;</a:t>
            </a:r>
            <a:endParaRPr strike="sngStrike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Markup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60" name="Google Shape;360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930901" y="2350734"/>
            <a:ext cx="52749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stable foundation of the web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66" name="Google Shape;36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4" name="Google Shape;234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5" name="Google Shape;235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6" name="Google Shape;2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Stability, consistency, standardization → growth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72" name="Google Shape;37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3"/>
                </a:solidFill>
              </a:rPr>
              <a:t>H</a:t>
            </a:r>
            <a:r>
              <a:rPr lang="en">
                <a:solidFill>
                  <a:schemeClr val="lt1"/>
                </a:solidFill>
              </a:rPr>
              <a:t>yper</a:t>
            </a: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ext! </a:t>
            </a:r>
            <a:r>
              <a:rPr lang="en">
                <a:solidFill>
                  <a:schemeClr val="accent2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arkup</a:t>
            </a:r>
            <a:r>
              <a:rPr lang="en">
                <a:solidFill>
                  <a:schemeClr val="accent1"/>
                </a:solidFill>
              </a:rPr>
              <a:t> L</a:t>
            </a:r>
            <a:r>
              <a:rPr lang="en">
                <a:solidFill>
                  <a:schemeClr val="lt1"/>
                </a:solidFill>
              </a:rPr>
              <a:t>anguage!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3"/>
                </a:solidFill>
              </a:rPr>
              <a:t>H</a:t>
            </a: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M</a:t>
            </a:r>
            <a:r>
              <a:rPr lang="en">
                <a:solidFill>
                  <a:schemeClr val="accent1"/>
                </a:solidFill>
              </a:rPr>
              <a:t>L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78" name="Google Shape;37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HTML everywhere…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Except where you might expect it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84" name="Google Shape;38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90" name="Google Shape;390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Modular, remixable building blocks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97" name="Google Shape;397;p67" descr="A selection of components displayed a squares with dotted borders. Includes header, button, footer, and others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 are made out of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04" name="Google Shape;404;p68" descr="Schematic of a webpage, showing component wireframes as layou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that appears again and again is a great candidate for a template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11" name="Google Shape;411;p69" descr="Schematic of a component with a dotted border, with a simple gold cube inside. Labeled &quot;Component templat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receives data, content, and logic as an input and output HTML markup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18" name="Google Shape;418;p70" descr="Schematic shows data, logic, and content going into a component template, and markup coming ou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when you think of pages as made of components…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25" name="Google Shape;425;p71" descr="Schematic of a webpage, showing component wireframes as layou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…behind the scenes they’re really made from templates.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32" name="Google Shape;432;p72" descr="Schematic of a webpage, showing component templates as layou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Web Components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45" name="Google Shape;245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Output HTML dynamically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38" name="Google Shape;43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>
            <a:spLocks noGrp="1"/>
          </p:cNvSpPr>
          <p:nvPr>
            <p:ph type="title"/>
          </p:nvPr>
        </p:nvSpPr>
        <p:spPr>
          <a:xfrm>
            <a:off x="362825" y="445025"/>
            <a:ext cx="8469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HTML:</a:t>
            </a:r>
            <a:r>
              <a:rPr lang="en">
                <a:solidFill>
                  <a:schemeClr val="lt1"/>
                </a:solidFill>
              </a:rPr>
              <a:t> Standardized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BE2E"/>
                </a:solidFill>
              </a:rPr>
              <a:t>Template languages:</a:t>
            </a:r>
            <a:r>
              <a:rPr lang="en">
                <a:solidFill>
                  <a:schemeClr val="lt1"/>
                </a:solidFill>
              </a:rPr>
              <a:t> Not so much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web wouldn’t exist with standardized HTML…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…but dynamic applications couldn’t exist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without template languages.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Tortoise and hare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rgbClr val="FFBE2E"/>
                </a:solidFill>
                <a:latin typeface="Public Sans"/>
                <a:ea typeface="Public Sans"/>
                <a:cs typeface="Public Sans"/>
                <a:sym typeface="Public Sans"/>
              </a:rPr>
              <a:t>2013:</a:t>
            </a:r>
            <a:br>
              <a:rPr lang="en" sz="3200">
                <a:solidFill>
                  <a:srgbClr val="FFBE2E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>
                <a:solidFill>
                  <a:schemeClr val="lt1"/>
                </a:solidFill>
              </a:rPr>
              <a:t>Standardizing customizations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HTML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HTML elements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You could think of HTML elements like the physical elements of the periodic table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80" name="Google Shape;48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81" name="Google Shape;481;p80" descr="HTML elements like a, p, ol, etc arranged like the rectangles in the periodic tab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"a" element, as common as hydrogen on the web </a:t>
            </a:r>
            <a:endParaRPr/>
          </a:p>
        </p:txBody>
      </p:sp>
      <p:sp>
        <p:nvSpPr>
          <p:cNvPr id="487" name="Google Shape;48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88" name="Google Shape;488;p81" descr="HTML elements like a, p, ol, etc arranged like the rectangles in the periodic table. Only the A element is highlighte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Elements are made from opening and closing tags, attributes, and content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94" name="Google Shape;49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95" name="Google Shape;495;p82" descr="Anatomy of a HTML &quot;a&quot; element. Shows opening tag, attributes, content, and closing tag. Content is &quot;USWD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A element in action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02" name="Google Shape;502;p83" descr="A link that says USWDS and finger cursor selecting i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32408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What about when a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component doesn’t have an analogous element?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08" name="Google Shape;508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Or when an element doesn’t support all the functionality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of a component?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14" name="Google Shape;51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when we have to build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our own models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20" name="Google Shape;520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Let’s look at </a:t>
            </a:r>
            <a:r>
              <a:rPr lang="en">
                <a:solidFill>
                  <a:schemeClr val="accent2"/>
                </a:solidFill>
              </a:rPr>
              <a:t>Breadcrumb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526" name="Google Shape;526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Different instances of Breadcrumb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32" name="Google Shape;532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33" name="Google Shape;533;p88" descr="Four breadcrumb, each with a house at the start, showing progress from home to books to fiction to novels to moby dic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 is a collection of links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39" name="Google Shape;53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40" name="Google Shape;540;p89" descr="Four breadcumbs. One link from each is highligh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 starts with home links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46" name="Google Shape;546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47" name="Google Shape;547;p90" descr="Four breadcrumbs. Only the text &quot;home&quot; is highlighted in eac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 end with current page links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53" name="Google Shape;553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54" name="Google Shape;554;p91" descr="four breadcrumbs. The final link in the collection is highlighted in each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 mental model for content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60" name="Google Shape;56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61" name="Google Shape;561;p92" descr="Content schematic, showing home link, link (which shows as optional and repeatable), and current lin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Notify.gov</a:t>
            </a:r>
            <a:endParaRPr/>
          </a:p>
        </p:txBody>
      </p:sp>
      <p:sp>
        <p:nvSpPr>
          <p:cNvPr id="259" name="Google Shape;259;p4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beta.notify.gov</a:t>
            </a:r>
            <a:endParaRPr/>
          </a:p>
        </p:txBody>
      </p:sp>
      <p:pic>
        <p:nvPicPr>
          <p:cNvPr id="260" name="Google Shape;260;p48" descr="The notify.gov homepage. It's bold and blue, with an illustration of a mobile device receiving a text message, and the words &quot;Reach people where they are with government-powered text messages.&quot;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8" name="Google Shape;25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From this mental model, we manually </a:t>
            </a:r>
            <a:r>
              <a:rPr lang="en">
                <a:solidFill>
                  <a:schemeClr val="dk2"/>
                </a:solidFill>
              </a:rPr>
              <a:t>interpret</a:t>
            </a:r>
            <a:r>
              <a:rPr lang="en"/>
              <a:t> it into markup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67" name="Google Shape;56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68" name="Google Shape;568;p93" descr="Content schematic pointing to a block of marku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And this is what USWDS delivers: </a:t>
            </a:r>
            <a:r>
              <a:rPr lang="en">
                <a:solidFill>
                  <a:schemeClr val="dk2"/>
                </a:solidFill>
              </a:rPr>
              <a:t>a markup specification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574" name="Google Shape;57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So what do project teams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do with this?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580" name="Google Shape;58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6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Teams build their own component templates to match the USWDS HTML Spec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86" name="Google Shape;586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87" name="Google Shape;587;p96" descr="Schematic showing USWDS HTML Spec going into a project component template, shown as a cub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7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Then the templates use project data to output to a project markup that matches USWDS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93" name="Google Shape;59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94" name="Google Shape;594;p97" descr="Schematic showing Project data going into a project component template, and coming out as project markup that matches the USWDS spec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8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Looks like USWDS had a new release!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00" name="Google Shape;600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01" name="Google Shape;601;p98" descr="Schematic showing the complete template model, but now the USWDS spec has a red badge and says &quot;v2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9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CHeck release changes against template output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07" name="Google Shape;607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08" name="Google Shape;608;p99" descr="Schematic showing comparison between USWDS spec v2 and the old project markup from the project component templa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Update project template and project markup to v2 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14" name="Google Shape;61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15" name="Google Shape;615;p100" descr="Schematic showing updated project component template and project markup, both now with a red bad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Work for the model builders!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Time! Energy! Resources!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1" name="Google Shape;621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This makes it tough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for USWDS to change.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7" name="Google Shape;627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if we could deliver the model directly,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as a custom element?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3" name="Google Shape;633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Along with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 </a:t>
            </a:r>
            <a:r>
              <a:rPr lang="en">
                <a:solidFill>
                  <a:schemeClr val="dk2"/>
                </a:solidFill>
              </a:rPr>
              <a:t>element interpreter</a:t>
            </a:r>
            <a:r>
              <a:rPr lang="en">
                <a:solidFill>
                  <a:schemeClr val="lt1"/>
                </a:solidFill>
              </a:rPr>
              <a:t>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translate the custom element into standard HTML?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9" name="Google Shape;639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Well isn’t that pretty much exactly a component template?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5" name="Google Shape;645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1" name="Google Shape;65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That’s just what the HTML standard released in 2013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That’s the web standard we call Web 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3" name="Google Shape;663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power of Web Components is in how we build our 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same set of breadcrumbs from before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75" name="Google Shape;675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676" name="Google Shape;676;p110" descr="Four breadcrumb, each with a house at the start, showing progress from home to books to fiction to novels to moby dic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same Breadcrumb content model from before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82" name="Google Shape;682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683" name="Google Shape;683;p111" descr="Content schematic, showing home link, link (which shows as optional and repeatable), and current lin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Breadcrumbs: Change font?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89" name="Google Shape;689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690" name="Google Shape;690;p112" descr="Four breadcrumbs, but now each link is in a new font, and pin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Breadcrumbs: Change icons?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96" name="Google Shape;696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697" name="Google Shape;697;p113" descr="Four breadcrumbs, but now icon is pin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Breadcrumbs: No house?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03" name="Google Shape;703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704" name="Google Shape;704;p114" descr="Four breadcrumbs, but now each one has the house remov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Breadcrumbs simple content and attribute model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10" name="Google Shape;710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711" name="Google Shape;711;p115" descr="Content schematic and attributes schematic, which shows &quot;font?&quot;, &quot;houseIcon?&quot; and oth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6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This model describes not only the current state…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17" name="Google Shape;717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718" name="Google Shape;718;p116" descr="Four breadcrumb, each with a house at the start, showing progress from home to books to fiction to novels to moby dic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…but potentially different presentations of Breadcrumb as well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24" name="Google Shape;724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725" name="Google Shape;725;p117" descr="Four breadcrumb, but no the longest one replaces the 2nd and 3rd breadcrumb with a dropdown menu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power of the model: </a:t>
            </a:r>
            <a:r>
              <a:rPr lang="en">
                <a:solidFill>
                  <a:schemeClr val="dk2"/>
                </a:solidFill>
              </a:rPr>
              <a:t>simplicity and consistency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Only those items critical to the model…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7" name="Google Shape;737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…and only those items that require project-specific configuration.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1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Breadcrumb has a 6-line interface. The markup is much longer…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49" name="Google Shape;74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750" name="Google Shape;750;p121" descr="Comparison between Web Components Breadcrumb markup and HTML markup. Breadcrumb as six lines, markup has many mor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…much longer…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56" name="Google Shape;756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757" name="Google Shape;757;p122" descr="Comparison between Web Components Breadcrumb markup and HTML markup. Same as earlier slide, except more markup in the righ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update: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Components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Banner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Site alert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Memorable date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Time picker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Radio button</a:t>
            </a:r>
            <a:endParaRPr sz="32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79" name="Google Shape;279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17098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22521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2843700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34517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40515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4610874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23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…really, a lot longer…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63" name="Google Shape;763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764" name="Google Shape;764;p123" descr="Comparison between Web Components Breadcrumb markup and HTML markup. Same as earlier slide, except EVEN more markup in the righ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4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…all 54 lines!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70" name="Google Shape;770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771" name="Google Shape;771;p124" descr="Comparison between Web Components Breadcrumb markup and HTML markup. Same as earlier slide, markup how shows the end of the fi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banner component is even more dramatic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77" name="Google Shape;777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778" name="Google Shape;778;p125" descr="Comparison between Web Components Banner markup and HTML. WC is six lines long, markup is 93 lin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6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Imagine using the Spanish version with just a single additional line of code.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84" name="Google Shape;784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785" name="Google Shape;785;p126" descr="Comparison between Web Components Banner spanish markup and HTML. WC is seven lines long and now include &quot;lang=es&quot;, markup is 93 lines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2373" b="12423"/>
          <a:stretch/>
        </p:blipFill>
        <p:spPr>
          <a:xfrm>
            <a:off x="-47134" y="-668034"/>
            <a:ext cx="9229798" cy="519180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lang="en">
                <a:solidFill>
                  <a:schemeClr val="accent2"/>
                </a:solidFill>
              </a:rPr>
              <a:t>element interface</a:t>
            </a:r>
            <a:r>
              <a:rPr lang="en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stays consistent…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1" name="Google Shape;791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…while the </a:t>
            </a:r>
            <a:r>
              <a:rPr lang="en">
                <a:solidFill>
                  <a:schemeClr val="dk2"/>
                </a:solidFill>
              </a:rPr>
              <a:t>element interpreter</a:t>
            </a:r>
            <a:r>
              <a:rPr lang="en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handles changes under the hood.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Updating a Web Component: Update interpreters, not markup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3" name="Google Shape;803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Anything handled by interpreter updates automatically…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9" name="Google Shape;809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Markup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Logic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 support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Metadata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Static content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Styling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Theming as input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1" name="Google Shape;821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update: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Participants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5 visually impaired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(3 blind, 2 low vision)</a:t>
            </a:r>
            <a:endParaRPr sz="28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1 with motor impairment</a:t>
            </a: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2 with mental health conditions </a:t>
            </a:r>
            <a:br>
              <a:rPr lang="en" sz="2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sz="2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(ADHD, anxiety, depression)</a:t>
            </a:r>
            <a:endParaRPr sz="280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91" name="Google Shape;291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1939900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288477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3402425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6500" y="4363750"/>
            <a:ext cx="75510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of standards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flexibility of templates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7" name="Google Shape;827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Easier to implement.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Easier to stay up to date.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3" name="Google Shape;833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Move beyond maintenance to higher-order questions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9" name="Google Shape;839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Shaping the future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government digital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5" name="Google Shape;845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James Mejia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51" name="Google Shape;851;p137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Front-end engineer</a:t>
            </a:r>
            <a:endParaRPr sz="27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Contractor</a:t>
            </a:r>
            <a:endParaRPr/>
          </a:p>
        </p:txBody>
      </p:sp>
      <p:sp>
        <p:nvSpPr>
          <p:cNvPr id="852" name="Google Shape;852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8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858" name="Google Shape;858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39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864" name="Google Shape;864;p139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May: </a:t>
            </a:r>
            <a:br>
              <a:rPr lang="en"/>
            </a:b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Creating accessible civic spaces</a:t>
            </a:r>
            <a:br>
              <a:rPr lang="en"/>
            </a:br>
            <a:endParaRPr/>
          </a:p>
        </p:txBody>
      </p:sp>
      <p:sp>
        <p:nvSpPr>
          <p:cNvPr id="865" name="Google Shape;865;p139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866" name="Google Shape;866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Macintosh PowerPoint</Application>
  <PresentationFormat>On-screen Show (16:9)</PresentationFormat>
  <Paragraphs>247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7" baseType="lpstr">
      <vt:lpstr>Public Sans Medium</vt:lpstr>
      <vt:lpstr>IBM Plex Mono</vt:lpstr>
      <vt:lpstr>Public Sans ExtraLight</vt:lpstr>
      <vt:lpstr>Public Sans ExtraBold</vt:lpstr>
      <vt:lpstr>IBM Plex Mono Medium</vt:lpstr>
      <vt:lpstr>Public Sans</vt:lpstr>
      <vt:lpstr>Public Sans Light</vt:lpstr>
      <vt:lpstr>Public Sans Thin</vt:lpstr>
      <vt:lpstr>Arial</vt:lpstr>
      <vt:lpstr>USWDS</vt:lpstr>
      <vt:lpstr>USWDS</vt:lpstr>
      <vt:lpstr>USWDS Monthly Call</vt:lpstr>
      <vt:lpstr>Hi!</vt:lpstr>
      <vt:lpstr>Agenda</vt:lpstr>
      <vt:lpstr>Site launches</vt:lpstr>
      <vt:lpstr>Notify.gov</vt:lpstr>
      <vt:lpstr>Great work!</vt:lpstr>
      <vt:lpstr>Product updates</vt:lpstr>
      <vt:lpstr>Research update: Components Banner Site alert Memorable date Time picker Radio button</vt:lpstr>
      <vt:lpstr>Research update: Participants 5 visually impaired (3 blind, 2 low vision) 1 with motor impairment 2 with mental health conditions  (ADHD, anxiety, depression)</vt:lpstr>
      <vt:lpstr>Research update: Devices and user agents 4 screen readers 1 screen magnification Mobile and desktop</vt:lpstr>
      <vt:lpstr>Research update: More to come!</vt:lpstr>
      <vt:lpstr>Component discussions</vt:lpstr>
      <vt:lpstr>Other discussions</vt:lpstr>
      <vt:lpstr>Introducing Web Components</vt:lpstr>
      <vt:lpstr>What’s under the hood on  a web page?</vt:lpstr>
      <vt:lpstr>Look at the source of any page and you’ll find stuff like this</vt:lpstr>
      <vt:lpstr>&lt;brackety stuff&gt;</vt:lpstr>
      <vt:lpstr>&lt;brackety stuff&gt; Markup</vt:lpstr>
      <vt:lpstr>The stable foundation of the web</vt:lpstr>
      <vt:lpstr>Stability, consistency, standardization → growth</vt:lpstr>
      <vt:lpstr>HyperText! Markup Language! HTML</vt:lpstr>
      <vt:lpstr>HTML everywhere… Except where you might expect it</vt:lpstr>
      <vt:lpstr>Components</vt:lpstr>
      <vt:lpstr>Modular, remixable building blocks  </vt:lpstr>
      <vt:lpstr>Pages are made out of components  </vt:lpstr>
      <vt:lpstr>Anything that appears again and again is a great candidate for a template  </vt:lpstr>
      <vt:lpstr>Templates receives data, content, and logic as an input and output HTML markup  </vt:lpstr>
      <vt:lpstr>So when you think of pages as made of components…  </vt:lpstr>
      <vt:lpstr>…behind the scenes they’re really made from templates.  </vt:lpstr>
      <vt:lpstr>Output HTML dynamically</vt:lpstr>
      <vt:lpstr>HTML: Standardized Template languages: Not so much</vt:lpstr>
      <vt:lpstr>The web wouldn’t exist with standardized HTML…</vt:lpstr>
      <vt:lpstr>…but dynamic applications couldn’t exist  without template languages.</vt:lpstr>
      <vt:lpstr>Tortoise and hare</vt:lpstr>
      <vt:lpstr>2013: Standardizing customizations  to HTML</vt:lpstr>
      <vt:lpstr>HTML elements</vt:lpstr>
      <vt:lpstr>You could think of HTML elements like the physical elements of the periodic table</vt:lpstr>
      <vt:lpstr>The "a" element, as common as hydrogen on the web </vt:lpstr>
      <vt:lpstr>Elements are made from opening and closing tags, attributes, and content</vt:lpstr>
      <vt:lpstr>The A element in action</vt:lpstr>
      <vt:lpstr>What about when a  component doesn’t have an analogous element?</vt:lpstr>
      <vt:lpstr>Or when an element doesn’t support all the functionality  of a component?</vt:lpstr>
      <vt:lpstr>This is when we have to build  our own models</vt:lpstr>
      <vt:lpstr>Let’s look at Breadcrumb</vt:lpstr>
      <vt:lpstr>Different instances of Breadcrumb</vt:lpstr>
      <vt:lpstr>Breadcrumb is a collection of links</vt:lpstr>
      <vt:lpstr>Breadcrumb starts with home links</vt:lpstr>
      <vt:lpstr>Breadcrumb end with current page links</vt:lpstr>
      <vt:lpstr>Breadcrumb mental model for content</vt:lpstr>
      <vt:lpstr>From this mental model, we manually interpret it into markup</vt:lpstr>
      <vt:lpstr>And this is what USWDS delivers: a markup specification</vt:lpstr>
      <vt:lpstr>So what do project teams  do with this?</vt:lpstr>
      <vt:lpstr>Teams build their own component templates to match the USWDS HTML Spec</vt:lpstr>
      <vt:lpstr>Then the templates use project data to output to a project markup that matches USWDS</vt:lpstr>
      <vt:lpstr>Looks like USWDS had a new release!</vt:lpstr>
      <vt:lpstr>CHeck release changes against template output</vt:lpstr>
      <vt:lpstr>Update project template and project markup to v2 </vt:lpstr>
      <vt:lpstr>Work for the model builders! Time! Energy! Resources!</vt:lpstr>
      <vt:lpstr>This makes it tough  for USWDS to change.</vt:lpstr>
      <vt:lpstr>What if we could deliver the model directly,  as a custom element?</vt:lpstr>
      <vt:lpstr>Along with  an element interpreter,  to translate the custom element into standard HTML?</vt:lpstr>
      <vt:lpstr>Well isn’t that pretty much exactly a component template?</vt:lpstr>
      <vt:lpstr>Yes.</vt:lpstr>
      <vt:lpstr>That’s just what the HTML standard released in 2013</vt:lpstr>
      <vt:lpstr>That’s the web standard we call Web Components</vt:lpstr>
      <vt:lpstr>The power of Web Components is in how we build our models</vt:lpstr>
      <vt:lpstr>The same set of breadcrumbs from before</vt:lpstr>
      <vt:lpstr>The same Breadcrumb content model from before</vt:lpstr>
      <vt:lpstr>Breadcrumbs: Change font?</vt:lpstr>
      <vt:lpstr>Breadcrumbs: Change icons?</vt:lpstr>
      <vt:lpstr>Breadcrumbs: No house?</vt:lpstr>
      <vt:lpstr>Breadcrumbs simple content and attribute model</vt:lpstr>
      <vt:lpstr>This model describes not only the current state…</vt:lpstr>
      <vt:lpstr>…but potentially different presentations of Breadcrumb as well</vt:lpstr>
      <vt:lpstr>The power of the model: simplicity and consistency</vt:lpstr>
      <vt:lpstr>Only those items critical to the model…</vt:lpstr>
      <vt:lpstr>…and only those items that require project-specific configuration.</vt:lpstr>
      <vt:lpstr>Breadcrumb has a 6-line interface. The markup is much longer…</vt:lpstr>
      <vt:lpstr>…much longer…</vt:lpstr>
      <vt:lpstr>…really, a lot longer…</vt:lpstr>
      <vt:lpstr>…all 54 lines!</vt:lpstr>
      <vt:lpstr>The banner component is even more dramatic</vt:lpstr>
      <vt:lpstr>Imagine using the Spanish version with just a single additional line of code.</vt:lpstr>
      <vt:lpstr>The element interface  stays consistent…</vt:lpstr>
      <vt:lpstr>…while the element interpreter  handles changes under the hood.</vt:lpstr>
      <vt:lpstr>Updating a Web Component: Update interpreters, not markup</vt:lpstr>
      <vt:lpstr>Anything handled by interpreter updates automatically…</vt:lpstr>
      <vt:lpstr>Markup Logic Accessibility support Metadata Static content Styling</vt:lpstr>
      <vt:lpstr>Theming as input data</vt:lpstr>
      <vt:lpstr>Power of standards  and flexibility of templates</vt:lpstr>
      <vt:lpstr>Easier to implement. Easier to stay up to date.</vt:lpstr>
      <vt:lpstr>Move beyond maintenance to higher-order questions</vt:lpstr>
      <vt:lpstr>Shaping the future of  government digital services</vt:lpstr>
      <vt:lpstr>James Mejia he/him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danielowilliams</cp:lastModifiedBy>
  <cp:revision>1</cp:revision>
  <dcterms:modified xsi:type="dcterms:W3CDTF">2024-04-18T09:20:53Z</dcterms:modified>
</cp:coreProperties>
</file>